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sldIdLst>
    <p:sldId id="256" r:id="rId3"/>
    <p:sldId id="262" r:id="rId4"/>
    <p:sldId id="257" r:id="rId5"/>
    <p:sldId id="258" r:id="rId6"/>
    <p:sldId id="265" r:id="rId7"/>
    <p:sldId id="263" r:id="rId8"/>
    <p:sldId id="264" r:id="rId9"/>
    <p:sldId id="266" r:id="rId10"/>
    <p:sldId id="267" r:id="rId11"/>
    <p:sldId id="261" r:id="rId12"/>
    <p:sldId id="268" r:id="rId13"/>
    <p:sldId id="269" r:id="rId14"/>
    <p:sldId id="259" r:id="rId15"/>
    <p:sldId id="270" r:id="rId16"/>
    <p:sldId id="277" r:id="rId17"/>
    <p:sldId id="271" r:id="rId18"/>
    <p:sldId id="260" r:id="rId19"/>
    <p:sldId id="272" r:id="rId20"/>
    <p:sldId id="273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Kisállat felismerő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Liszkai Keve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495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Tartalom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Technológiák</a:t>
            </a:r>
          </a:p>
          <a:p>
            <a:r>
              <a:rPr lang="hu-HU" dirty="0" smtClean="0"/>
              <a:t>Eszközök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Első rendszer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Második rendszer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5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Raspberry</a:t>
            </a:r>
            <a:r>
              <a:rPr lang="hu-HU" dirty="0" smtClean="0"/>
              <a:t> Pi 3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Quad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1.2GHz </a:t>
            </a:r>
            <a:r>
              <a:rPr lang="hu-HU" dirty="0" err="1"/>
              <a:t>Broadcom</a:t>
            </a:r>
            <a:r>
              <a:rPr lang="hu-HU" dirty="0"/>
              <a:t> BCM2837 64bit CPU</a:t>
            </a:r>
          </a:p>
          <a:p>
            <a:r>
              <a:rPr lang="hu-HU" dirty="0"/>
              <a:t>1GB RAM</a:t>
            </a:r>
          </a:p>
          <a:p>
            <a:r>
              <a:rPr lang="hu-HU" dirty="0"/>
              <a:t>BCM43438 </a:t>
            </a:r>
            <a:r>
              <a:rPr lang="hu-HU" dirty="0" err="1"/>
              <a:t>wireless</a:t>
            </a:r>
            <a:r>
              <a:rPr lang="hu-HU" dirty="0"/>
              <a:t> LAN and </a:t>
            </a:r>
            <a:r>
              <a:rPr lang="hu-HU" dirty="0" err="1"/>
              <a:t>Bluetooth</a:t>
            </a:r>
            <a:r>
              <a:rPr lang="hu-HU" dirty="0"/>
              <a:t> </a:t>
            </a:r>
            <a:r>
              <a:rPr lang="hu-HU" dirty="0" err="1"/>
              <a:t>Low</a:t>
            </a:r>
            <a:r>
              <a:rPr lang="hu-HU" dirty="0"/>
              <a:t> </a:t>
            </a:r>
            <a:r>
              <a:rPr lang="hu-HU" dirty="0" err="1"/>
              <a:t>Energy</a:t>
            </a:r>
            <a:r>
              <a:rPr lang="hu-HU" dirty="0"/>
              <a:t> (BLE)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board</a:t>
            </a:r>
            <a:endParaRPr lang="hu-HU" dirty="0"/>
          </a:p>
          <a:p>
            <a:r>
              <a:rPr lang="hu-HU" dirty="0"/>
              <a:t>40-pin </a:t>
            </a:r>
            <a:r>
              <a:rPr lang="hu-HU" dirty="0" err="1"/>
              <a:t>extended</a:t>
            </a:r>
            <a:r>
              <a:rPr lang="hu-HU" dirty="0"/>
              <a:t> GPIO</a:t>
            </a:r>
          </a:p>
          <a:p>
            <a:r>
              <a:rPr lang="hu-HU" dirty="0"/>
              <a:t>4 USB 2 </a:t>
            </a:r>
            <a:r>
              <a:rPr lang="hu-HU" dirty="0" err="1"/>
              <a:t>ports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2388" y="3676985"/>
            <a:ext cx="4506686" cy="30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EyeToy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Playstation 2 hardver</a:t>
            </a:r>
          </a:p>
          <a:p>
            <a:r>
              <a:rPr lang="hu-HU" dirty="0" smtClean="0"/>
              <a:t>320x240 kép</a:t>
            </a:r>
          </a:p>
          <a:p>
            <a:r>
              <a:rPr lang="hu-HU" dirty="0" smtClean="0"/>
              <a:t>3m USB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94219" y="2669050"/>
            <a:ext cx="5213758" cy="32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Tartalom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Technológiák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Eszközök</a:t>
            </a:r>
          </a:p>
          <a:p>
            <a:r>
              <a:rPr lang="hu-HU" dirty="0" smtClean="0"/>
              <a:t>Első rendszer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Második</a:t>
            </a:r>
            <a:r>
              <a:rPr lang="hu-HU" dirty="0" smtClean="0"/>
              <a:t> </a:t>
            </a:r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rendszer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7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Rendszerterv</a:t>
            </a:r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928142" y="2390504"/>
            <a:ext cx="8095052" cy="2181496"/>
            <a:chOff x="0" y="0"/>
            <a:chExt cx="5377612" cy="1449238"/>
          </a:xfrm>
        </p:grpSpPr>
        <p:sp>
          <p:nvSpPr>
            <p:cNvPr id="5" name="Szövegdoboz 15"/>
            <p:cNvSpPr txBox="1"/>
            <p:nvPr/>
          </p:nvSpPr>
          <p:spPr>
            <a:xfrm>
              <a:off x="0" y="0"/>
              <a:ext cx="5377612" cy="3278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sz="16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Kép folyamatos beolvasása és mozgás detektálás – Főszál</a:t>
              </a:r>
              <a:endParaRPr lang="hu-HU" sz="16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Szövegdoboz 16"/>
            <p:cNvSpPr txBox="1"/>
            <p:nvPr/>
          </p:nvSpPr>
          <p:spPr>
            <a:xfrm>
              <a:off x="1259457" y="621102"/>
              <a:ext cx="2970410" cy="3278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sz="16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Ha van mozgás, kép feldolgozása (YOLO)</a:t>
              </a:r>
              <a:endParaRPr lang="hu-HU" sz="16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zögletes összekötő 6"/>
            <p:cNvCxnSpPr/>
            <p:nvPr/>
          </p:nvCxnSpPr>
          <p:spPr>
            <a:xfrm>
              <a:off x="60385" y="336430"/>
              <a:ext cx="1164566" cy="465827"/>
            </a:xfrm>
            <a:prstGeom prst="bentConnector3">
              <a:avLst>
                <a:gd name="adj1" fmla="val -3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zögletes összekötő 7"/>
            <p:cNvCxnSpPr/>
            <p:nvPr/>
          </p:nvCxnSpPr>
          <p:spPr>
            <a:xfrm>
              <a:off x="60385" y="810883"/>
              <a:ext cx="1164566" cy="465827"/>
            </a:xfrm>
            <a:prstGeom prst="bentConnector3">
              <a:avLst>
                <a:gd name="adj1" fmla="val -3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Szövegdoboz 19"/>
            <p:cNvSpPr txBox="1"/>
            <p:nvPr/>
          </p:nvSpPr>
          <p:spPr>
            <a:xfrm>
              <a:off x="1259457" y="1121434"/>
              <a:ext cx="2970410" cy="3278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sz="16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Ütemező, hogy ne minden framet mentsünk</a:t>
              </a:r>
              <a:endParaRPr lang="hu-HU" sz="16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zögletes összekötő 9"/>
            <p:cNvCxnSpPr/>
            <p:nvPr/>
          </p:nvCxnSpPr>
          <p:spPr>
            <a:xfrm flipV="1">
              <a:off x="4226944" y="336430"/>
              <a:ext cx="810883" cy="948906"/>
            </a:xfrm>
            <a:prstGeom prst="bentConnector3">
              <a:avLst>
                <a:gd name="adj1" fmla="val 10066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zögletes összekötő 10"/>
            <p:cNvCxnSpPr/>
            <p:nvPr/>
          </p:nvCxnSpPr>
          <p:spPr>
            <a:xfrm flipV="1">
              <a:off x="4235570" y="327804"/>
              <a:ext cx="517585" cy="457128"/>
            </a:xfrm>
            <a:prstGeom prst="bentConnector3">
              <a:avLst>
                <a:gd name="adj1" fmla="val 10066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67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Mozgásdetektálás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OpenCV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677333" y="2892243"/>
            <a:ext cx="8780175" cy="23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0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5" y="1930399"/>
            <a:ext cx="5875383" cy="440653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</a:t>
            </a:r>
            <a:endParaRPr lang="hu-HU" dirty="0"/>
          </a:p>
        </p:txBody>
      </p:sp>
      <p:pic>
        <p:nvPicPr>
          <p:cNvPr id="5" name="Kép 4" descr="C:\Users\liszk\Desktop\2018-05-13 09_38_0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166" y="1930400"/>
            <a:ext cx="5875383" cy="440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 descr="C:\Users\liszk\Desktop\Sunday 13 May 2018 04_15_01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166" y="1930400"/>
            <a:ext cx="5717994" cy="4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C:\Users\liszk\Desktop\Sunday 13 May 2018 04_13_51PM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164" y="1930398"/>
            <a:ext cx="5875384" cy="4406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22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Tartalom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Technológiák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Eszközök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Első rendszer</a:t>
            </a:r>
          </a:p>
          <a:p>
            <a:r>
              <a:rPr lang="hu-HU" dirty="0" smtClean="0"/>
              <a:t>Második rendszer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689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Rendszerterv</a:t>
            </a:r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677334" y="1507171"/>
            <a:ext cx="8645772" cy="4397239"/>
            <a:chOff x="0" y="0"/>
            <a:chExt cx="5952226" cy="3027683"/>
          </a:xfrm>
        </p:grpSpPr>
        <p:grpSp>
          <p:nvGrpSpPr>
            <p:cNvPr id="5" name="Csoportba foglalás 4"/>
            <p:cNvGrpSpPr/>
            <p:nvPr/>
          </p:nvGrpSpPr>
          <p:grpSpPr>
            <a:xfrm>
              <a:off x="25879" y="0"/>
              <a:ext cx="5926347" cy="3027683"/>
              <a:chOff x="0" y="0"/>
              <a:chExt cx="5926347" cy="3027683"/>
            </a:xfrm>
          </p:grpSpPr>
          <p:grpSp>
            <p:nvGrpSpPr>
              <p:cNvPr id="9" name="Csoportba foglalás 8"/>
              <p:cNvGrpSpPr/>
              <p:nvPr/>
            </p:nvGrpSpPr>
            <p:grpSpPr>
              <a:xfrm>
                <a:off x="4226944" y="181155"/>
                <a:ext cx="1699403" cy="2674188"/>
                <a:chOff x="0" y="0"/>
                <a:chExt cx="1699403" cy="2674188"/>
              </a:xfrm>
            </p:grpSpPr>
            <p:sp>
              <p:nvSpPr>
                <p:cNvPr id="16" name="Folyamatábra: Mágneslemez 15"/>
                <p:cNvSpPr/>
                <p:nvPr/>
              </p:nvSpPr>
              <p:spPr>
                <a:xfrm>
                  <a:off x="1026543" y="1147313"/>
                  <a:ext cx="672860" cy="776377"/>
                </a:xfrm>
                <a:prstGeom prst="flowChartMagneticDisk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u-H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DB</a:t>
                  </a:r>
                </a:p>
              </p:txBody>
            </p:sp>
            <p:cxnSp>
              <p:nvCxnSpPr>
                <p:cNvPr id="17" name="Szögletes összekötő 16"/>
                <p:cNvCxnSpPr/>
                <p:nvPr/>
              </p:nvCxnSpPr>
              <p:spPr>
                <a:xfrm>
                  <a:off x="1164566" y="0"/>
                  <a:ext cx="198407" cy="1095554"/>
                </a:xfrm>
                <a:prstGeom prst="bentConnector3">
                  <a:avLst>
                    <a:gd name="adj1" fmla="val 97754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zögletes összekötő 17"/>
                <p:cNvCxnSpPr/>
                <p:nvPr/>
              </p:nvCxnSpPr>
              <p:spPr>
                <a:xfrm flipH="1">
                  <a:off x="0" y="1940943"/>
                  <a:ext cx="1420775" cy="733245"/>
                </a:xfrm>
                <a:prstGeom prst="bentConnector3">
                  <a:avLst>
                    <a:gd name="adj1" fmla="val 810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Csoportba foglalás 9"/>
              <p:cNvGrpSpPr/>
              <p:nvPr/>
            </p:nvGrpSpPr>
            <p:grpSpPr>
              <a:xfrm>
                <a:off x="0" y="0"/>
                <a:ext cx="5377180" cy="3027683"/>
                <a:chOff x="0" y="0"/>
                <a:chExt cx="5377612" cy="2836519"/>
              </a:xfrm>
            </p:grpSpPr>
            <p:sp>
              <p:nvSpPr>
                <p:cNvPr id="11" name="Szövegdoboz 26"/>
                <p:cNvSpPr txBox="1"/>
                <p:nvPr/>
              </p:nvSpPr>
              <p:spPr>
                <a:xfrm>
                  <a:off x="0" y="0"/>
                  <a:ext cx="5377612" cy="327804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u-HU" sz="160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algn="tl">
                          <a:schemeClr val="dk1">
                            <a:alpha val="40000"/>
                          </a:schemeClr>
                        </a:outerShdw>
                      </a:effectLst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Kép folyamatos beolvasása és mozgás detektálás – Főszál</a:t>
                  </a:r>
                  <a:endParaRPr lang="hu-HU" sz="16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Szövegdoboz 27"/>
                <p:cNvSpPr txBox="1"/>
                <p:nvPr/>
              </p:nvSpPr>
              <p:spPr>
                <a:xfrm>
                  <a:off x="1242204" y="2508715"/>
                  <a:ext cx="2970410" cy="327804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u-HU" sz="160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algn="tl">
                          <a:schemeClr val="dk1">
                            <a:alpha val="40000"/>
                          </a:schemeClr>
                        </a:outerShdw>
                      </a:effectLst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Képek feldolgozása (YOLO)</a:t>
                  </a:r>
                  <a:endParaRPr lang="hu-HU" sz="16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Szögletes összekötő 12"/>
                <p:cNvCxnSpPr/>
                <p:nvPr/>
              </p:nvCxnSpPr>
              <p:spPr>
                <a:xfrm>
                  <a:off x="60385" y="336430"/>
                  <a:ext cx="1164566" cy="465827"/>
                </a:xfrm>
                <a:prstGeom prst="bentConnector3">
                  <a:avLst>
                    <a:gd name="adj1" fmla="val -397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Szövegdoboz 30"/>
                <p:cNvSpPr txBox="1"/>
                <p:nvPr/>
              </p:nvSpPr>
              <p:spPr>
                <a:xfrm>
                  <a:off x="1259457" y="629728"/>
                  <a:ext cx="2970410" cy="327804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hu-HU" sz="160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algn="tl">
                          <a:schemeClr val="dk1">
                            <a:alpha val="40000"/>
                          </a:schemeClr>
                        </a:outerShdw>
                      </a:effectLst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Ütemező, hogy ne minden framet mentsünk</a:t>
                  </a:r>
                  <a:endParaRPr lang="hu-HU" sz="16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zögletes összekötő 14"/>
                <p:cNvCxnSpPr/>
                <p:nvPr/>
              </p:nvCxnSpPr>
              <p:spPr>
                <a:xfrm flipV="1">
                  <a:off x="4235570" y="327804"/>
                  <a:ext cx="517585" cy="457128"/>
                </a:xfrm>
                <a:prstGeom prst="bentConnector3">
                  <a:avLst>
                    <a:gd name="adj1" fmla="val 100667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Egyenes összekötő 5"/>
            <p:cNvCxnSpPr/>
            <p:nvPr/>
          </p:nvCxnSpPr>
          <p:spPr>
            <a:xfrm>
              <a:off x="0" y="1673524"/>
              <a:ext cx="5184475" cy="0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Szövegdoboz 2"/>
            <p:cNvSpPr txBox="1">
              <a:spLocks noChangeArrowheads="1"/>
            </p:cNvSpPr>
            <p:nvPr/>
          </p:nvSpPr>
          <p:spPr bwMode="auto">
            <a:xfrm>
              <a:off x="25879" y="1310723"/>
              <a:ext cx="1035026" cy="31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Raspberry Pi</a:t>
              </a:r>
            </a:p>
          </p:txBody>
        </p:sp>
        <p:sp>
          <p:nvSpPr>
            <p:cNvPr id="8" name="Szövegdoboz 2"/>
            <p:cNvSpPr txBox="1">
              <a:spLocks noChangeArrowheads="1"/>
            </p:cNvSpPr>
            <p:nvPr/>
          </p:nvSpPr>
          <p:spPr bwMode="auto">
            <a:xfrm>
              <a:off x="25878" y="1716334"/>
              <a:ext cx="1052854" cy="31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hu-HU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Erősebb 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75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</a:t>
            </a:r>
            <a:endParaRPr lang="hu-HU" dirty="0"/>
          </a:p>
        </p:txBody>
      </p:sp>
      <p:pic>
        <p:nvPicPr>
          <p:cNvPr id="4" name="Kép 3" descr="C:\Users\liszk\Desktop\gepi-latas-eredmeny-2\others\Monday 14 May 2018 02_17_02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0" y="1419625"/>
            <a:ext cx="6194356" cy="464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 descr="C:\Users\liszk\Desktop\gepi-latas-eredmeny-2\others\Monday 14 May 2018 02_28_33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0" y="1419625"/>
            <a:ext cx="6194356" cy="464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 descr="C:\Users\liszk\Desktop\gepi-latas-eredmeny-2\person\Monday 14 May 2018 02_13_50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0" y="1419625"/>
            <a:ext cx="6194356" cy="464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 descr="C:\Users\liszk\Desktop\gepi-latas-eredmeny-2\person\Monday 14 May 2018 02_16_29PM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0" y="1419625"/>
            <a:ext cx="6194356" cy="4645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49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Terv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012" y="3503515"/>
            <a:ext cx="4268787" cy="2570259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7968" y="3503515"/>
            <a:ext cx="3728000" cy="1448594"/>
          </a:xfrm>
          <a:prstGeom prst="rect">
            <a:avLst/>
          </a:prstGeom>
        </p:spPr>
      </p:pic>
      <p:grpSp>
        <p:nvGrpSpPr>
          <p:cNvPr id="12" name="Csoportba foglalás 11"/>
          <p:cNvGrpSpPr/>
          <p:nvPr>
            <p:custDataLst>
              <p:custData r:id="rId1"/>
            </p:custDataLst>
          </p:nvPr>
        </p:nvGrpSpPr>
        <p:grpSpPr>
          <a:xfrm>
            <a:off x="1858434" y="1460103"/>
            <a:ext cx="5994334" cy="4296171"/>
            <a:chOff x="1858434" y="1460103"/>
            <a:chExt cx="5994334" cy="4296171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4" y="1460103"/>
              <a:ext cx="1667873" cy="1308497"/>
            </a:xfrm>
            <a:prstGeom prst="rect">
              <a:avLst/>
            </a:prstGeom>
          </p:spPr>
        </p:pic>
        <p:cxnSp>
          <p:nvCxnSpPr>
            <p:cNvPr id="8" name="Egyenes összekötő 7"/>
            <p:cNvCxnSpPr/>
            <p:nvPr/>
          </p:nvCxnSpPr>
          <p:spPr>
            <a:xfrm>
              <a:off x="3323107" y="2183557"/>
              <a:ext cx="4529661" cy="10668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/>
            <p:cNvCxnSpPr/>
            <p:nvPr/>
          </p:nvCxnSpPr>
          <p:spPr>
            <a:xfrm>
              <a:off x="2547054" y="2463800"/>
              <a:ext cx="1958505" cy="329247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Kép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84" y="1930400"/>
            <a:ext cx="1606550" cy="1224038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>
          <a:xfrm>
            <a:off x="4505559" y="3503515"/>
            <a:ext cx="1542544" cy="144859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21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Szomorú valóság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5" y="1350084"/>
            <a:ext cx="7343886" cy="550791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5" y="1350084"/>
            <a:ext cx="7343886" cy="550791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5" y="1350083"/>
            <a:ext cx="7343888" cy="550791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2" y="1350082"/>
            <a:ext cx="7343889" cy="55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Köszönöm a figyelmet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320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Tartalom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Technológiák</a:t>
            </a:r>
          </a:p>
          <a:p>
            <a:r>
              <a:rPr lang="hu-HU" dirty="0" smtClean="0"/>
              <a:t>Eszközök</a:t>
            </a:r>
          </a:p>
          <a:p>
            <a:r>
              <a:rPr lang="hu-HU" dirty="0" smtClean="0"/>
              <a:t>Első rendszer</a:t>
            </a:r>
          </a:p>
          <a:p>
            <a:r>
              <a:rPr lang="hu-HU" dirty="0" smtClean="0"/>
              <a:t>Második rendszer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39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Tartalom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Technológiák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Eszközök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Első rendszer</a:t>
            </a:r>
          </a:p>
          <a:p>
            <a:r>
              <a:rPr lang="hu-HU" dirty="0" smtClean="0">
                <a:solidFill>
                  <a:schemeClr val="bg2">
                    <a:lumMod val="75000"/>
                  </a:schemeClr>
                </a:solidFill>
              </a:rPr>
              <a:t>Második rendszer</a:t>
            </a:r>
            <a:endParaRPr lang="hu-H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6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OpenCV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Képfeldolgozó </a:t>
            </a:r>
            <a:r>
              <a:rPr lang="hu-HU" dirty="0" err="1" smtClean="0"/>
              <a:t>library</a:t>
            </a:r>
            <a:endParaRPr lang="hu-HU" dirty="0"/>
          </a:p>
          <a:p>
            <a:r>
              <a:rPr lang="hu-HU" dirty="0" smtClean="0"/>
              <a:t>Open </a:t>
            </a:r>
            <a:r>
              <a:rPr lang="hu-HU" dirty="0" err="1" smtClean="0"/>
              <a:t>source</a:t>
            </a:r>
            <a:endParaRPr lang="hu-HU" dirty="0" smtClean="0"/>
          </a:p>
          <a:p>
            <a:r>
              <a:rPr lang="hu-HU" dirty="0" smtClean="0"/>
              <a:t>Python, C++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32" y="609599"/>
            <a:ext cx="2501830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2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Tensorflow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Google</a:t>
            </a:r>
            <a:endParaRPr lang="hu-HU" dirty="0" smtClean="0"/>
          </a:p>
          <a:p>
            <a:r>
              <a:rPr lang="hu-HU" dirty="0" smtClean="0"/>
              <a:t>Deep </a:t>
            </a:r>
            <a:r>
              <a:rPr lang="hu-HU" dirty="0" err="1" smtClean="0"/>
              <a:t>learning</a:t>
            </a:r>
            <a:endParaRPr lang="hu-HU" dirty="0" smtClean="0"/>
          </a:p>
          <a:p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endParaRPr lang="hu-HU" dirty="0" smtClean="0"/>
          </a:p>
          <a:p>
            <a:r>
              <a:rPr lang="hu-HU" dirty="0" smtClean="0"/>
              <a:t>Open </a:t>
            </a:r>
            <a:r>
              <a:rPr lang="hu-HU" dirty="0" err="1" smtClean="0"/>
              <a:t>source</a:t>
            </a:r>
            <a:endParaRPr lang="hu-HU" dirty="0" smtClean="0"/>
          </a:p>
          <a:p>
            <a:r>
              <a:rPr lang="hu-HU" dirty="0" smtClean="0"/>
              <a:t>Tanításra képes</a:t>
            </a:r>
          </a:p>
          <a:p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Nem teljesen kompatibilis minden eszközzel.</a:t>
            </a:r>
            <a:br>
              <a:rPr lang="hu-HU" dirty="0" smtClean="0"/>
            </a:br>
            <a:r>
              <a:rPr lang="hu-HU" dirty="0" smtClean="0"/>
              <a:t>(</a:t>
            </a:r>
            <a:r>
              <a:rPr lang="hu-HU" dirty="0" err="1" smtClean="0"/>
              <a:t>Raspberry</a:t>
            </a:r>
            <a:r>
              <a:rPr lang="hu-HU" dirty="0" smtClean="0"/>
              <a:t> Pi 3)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93" y="609600"/>
            <a:ext cx="4111542" cy="30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4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Darkflow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technológia ötvözése</a:t>
            </a:r>
          </a:p>
          <a:p>
            <a:r>
              <a:rPr lang="hu-HU" dirty="0" smtClean="0"/>
              <a:t>Python nyelven</a:t>
            </a:r>
          </a:p>
          <a:p>
            <a:r>
              <a:rPr lang="hu-HU" dirty="0" smtClean="0"/>
              <a:t>Gyors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Tensorflowra</a:t>
            </a:r>
            <a:r>
              <a:rPr lang="hu-HU" dirty="0" smtClean="0"/>
              <a:t> is épül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16" y="197645"/>
            <a:ext cx="1866900" cy="18478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73" y="206375"/>
            <a:ext cx="3019425" cy="17240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96" y="2045494"/>
            <a:ext cx="1847850" cy="185737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48" y="2342355"/>
            <a:ext cx="16192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Darknet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Open </a:t>
            </a:r>
            <a:r>
              <a:rPr lang="hu-HU" dirty="0" err="1" smtClean="0"/>
              <a:t>Source</a:t>
            </a:r>
            <a:endParaRPr lang="hu-HU" dirty="0" smtClean="0"/>
          </a:p>
          <a:p>
            <a:r>
              <a:rPr lang="hu-HU" dirty="0" smtClean="0"/>
              <a:t>Neurális hálók, C-ben</a:t>
            </a:r>
          </a:p>
          <a:p>
            <a:r>
              <a:rPr lang="hu-HU" dirty="0" smtClean="0"/>
              <a:t>CPU, GPU</a:t>
            </a:r>
          </a:p>
          <a:p>
            <a:r>
              <a:rPr lang="hu-HU" dirty="0" smtClean="0"/>
              <a:t>Alap </a:t>
            </a:r>
            <a:r>
              <a:rPr lang="hu-HU" dirty="0" err="1" smtClean="0"/>
              <a:t>library</a:t>
            </a:r>
            <a:endParaRPr lang="hu-HU" dirty="0" smtClean="0"/>
          </a:p>
          <a:p>
            <a:r>
              <a:rPr lang="hu-HU" dirty="0" err="1" smtClean="0"/>
              <a:t>OpenCV</a:t>
            </a:r>
            <a:r>
              <a:rPr lang="hu-HU" dirty="0" smtClean="0"/>
              <a:t>, CUDA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70" y="106204"/>
            <a:ext cx="3432810" cy="339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YOLO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Look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endParaRPr lang="hu-HU" dirty="0" smtClean="0"/>
          </a:p>
          <a:p>
            <a:r>
              <a:rPr lang="hu-HU" dirty="0" err="1" smtClean="0"/>
              <a:t>Real-time</a:t>
            </a:r>
            <a:r>
              <a:rPr lang="hu-HU" dirty="0" smtClean="0"/>
              <a:t> objektum felismerés</a:t>
            </a:r>
          </a:p>
          <a:p>
            <a:r>
              <a:rPr lang="hu-HU" dirty="0" smtClean="0"/>
              <a:t>Akár 30fps-el, 9000 objektum felismerés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55" y="206375"/>
            <a:ext cx="4031144" cy="2301694"/>
          </a:xfrm>
          <a:prstGeom prst="rect">
            <a:avLst/>
          </a:prstGeom>
        </p:spPr>
      </p:pic>
      <p:grpSp>
        <p:nvGrpSpPr>
          <p:cNvPr id="5" name="Csoportba foglalás 4"/>
          <p:cNvGrpSpPr/>
          <p:nvPr/>
        </p:nvGrpSpPr>
        <p:grpSpPr>
          <a:xfrm>
            <a:off x="220276" y="2738258"/>
            <a:ext cx="10949552" cy="2969713"/>
            <a:chOff x="0" y="0"/>
            <a:chExt cx="5850962" cy="1587237"/>
          </a:xfrm>
        </p:grpSpPr>
        <p:grpSp>
          <p:nvGrpSpPr>
            <p:cNvPr id="6" name="Csoportba foglalás 5"/>
            <p:cNvGrpSpPr/>
            <p:nvPr/>
          </p:nvGrpSpPr>
          <p:grpSpPr>
            <a:xfrm>
              <a:off x="1621766" y="8627"/>
              <a:ext cx="4229196" cy="1578610"/>
              <a:chOff x="0" y="0"/>
              <a:chExt cx="4229196" cy="1578610"/>
            </a:xfrm>
          </p:grpSpPr>
          <p:sp>
            <p:nvSpPr>
              <p:cNvPr id="8" name="Jobbra nyíl 7"/>
              <p:cNvSpPr/>
              <p:nvPr/>
            </p:nvSpPr>
            <p:spPr>
              <a:xfrm>
                <a:off x="0" y="646981"/>
                <a:ext cx="374622" cy="18978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u-HU"/>
              </a:p>
            </p:txBody>
          </p:sp>
          <p:pic>
            <p:nvPicPr>
              <p:cNvPr id="9" name="Kép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27" y="0"/>
                <a:ext cx="1588135" cy="1569720"/>
              </a:xfrm>
              <a:prstGeom prst="rect">
                <a:avLst/>
              </a:prstGeom>
            </p:spPr>
          </p:pic>
          <p:pic>
            <p:nvPicPr>
              <p:cNvPr id="10" name="Kép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936" y="0"/>
                <a:ext cx="1572260" cy="1578610"/>
              </a:xfrm>
              <a:prstGeom prst="rect">
                <a:avLst/>
              </a:prstGeom>
            </p:spPr>
          </p:pic>
          <p:sp>
            <p:nvSpPr>
              <p:cNvPr id="11" name="Jobbra nyíl 10"/>
              <p:cNvSpPr/>
              <p:nvPr/>
            </p:nvSpPr>
            <p:spPr>
              <a:xfrm>
                <a:off x="2165230" y="655607"/>
                <a:ext cx="374622" cy="18978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u-HU"/>
              </a:p>
            </p:txBody>
          </p:sp>
        </p:grpSp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595755" cy="1570355"/>
            </a:xfrm>
            <a:prstGeom prst="rect">
              <a:avLst/>
            </a:prstGeom>
          </p:spPr>
        </p:pic>
      </p:grpSp>
      <p:pic>
        <p:nvPicPr>
          <p:cNvPr id="12" name="Kép 11"/>
          <p:cNvPicPr/>
          <p:nvPr/>
        </p:nvPicPr>
        <p:blipFill>
          <a:blip r:embed="rId6"/>
          <a:stretch>
            <a:fillRect/>
          </a:stretch>
        </p:blipFill>
        <p:spPr>
          <a:xfrm>
            <a:off x="3559788" y="2220410"/>
            <a:ext cx="3944922" cy="41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zet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841107a-84eb-4299-8d98-af3754ddd27e" Revision="1" Stencil="System.MyShapes" StencilVersion="1.0"/>
</Control>
</file>

<file path=customXml/itemProps1.xml><?xml version="1.0" encoding="utf-8"?>
<ds:datastoreItem xmlns:ds="http://schemas.openxmlformats.org/officeDocument/2006/customXml" ds:itemID="{93C3B4FA-C572-47BC-A45F-C7D0DED4D4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</TotalTime>
  <Words>203</Words>
  <Application>Microsoft Office PowerPoint</Application>
  <PresentationFormat>Szélesvásznú</PresentationFormat>
  <Paragraphs>86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Wingdings 3</vt:lpstr>
      <vt:lpstr>Fazetta</vt:lpstr>
      <vt:lpstr>Kisállat felismerő</vt:lpstr>
      <vt:lpstr>Terv</vt:lpstr>
      <vt:lpstr>Tartalom</vt:lpstr>
      <vt:lpstr>Tartalom</vt:lpstr>
      <vt:lpstr>OpenCV</vt:lpstr>
      <vt:lpstr>Tensorflow</vt:lpstr>
      <vt:lpstr>Darkflow</vt:lpstr>
      <vt:lpstr>Darknet</vt:lpstr>
      <vt:lpstr>YOLO</vt:lpstr>
      <vt:lpstr>Tartalom</vt:lpstr>
      <vt:lpstr>Raspberry Pi 3</vt:lpstr>
      <vt:lpstr>EyeToy</vt:lpstr>
      <vt:lpstr>Tartalom</vt:lpstr>
      <vt:lpstr>Rendszerterv</vt:lpstr>
      <vt:lpstr>Mozgásdetektálás</vt:lpstr>
      <vt:lpstr>Eredmény</vt:lpstr>
      <vt:lpstr>Tartalom</vt:lpstr>
      <vt:lpstr>Rendszerterv</vt:lpstr>
      <vt:lpstr>Eredmény</vt:lpstr>
      <vt:lpstr>Szomorú valóság</vt:lpstr>
      <vt:lpstr>Köszönöm a figyelmet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Kisállat felismerő</dc:title>
  <dc:creator>Keve Liszkai</dc:creator>
  <cp:lastModifiedBy>Keve Liszkai</cp:lastModifiedBy>
  <cp:revision>6</cp:revision>
  <dcterms:created xsi:type="dcterms:W3CDTF">2018-05-14T19:23:15Z</dcterms:created>
  <dcterms:modified xsi:type="dcterms:W3CDTF">2018-05-14T20:01:38Z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